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12192000" cy="6858000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84E427A-3D55-4303-BF80-6455036E1DE7}" styleName="テーマ スタイル 1 - アクセント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3A9ED3E-523D-4EEC-9255-6B0F157281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38855868-CC50-49A4-BD45-2A69EB4B8B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F4EA299-D731-40FD-AB42-BE41CA2C29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CDB89-6806-4BEF-858D-21DC6F7A0B30}" type="datetimeFigureOut">
              <a:rPr kumimoji="1" lang="ja-JP" altLang="en-US" smtClean="0"/>
              <a:t>2025/6/26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F8240C9-65F0-45B9-90D8-BE5CADC20B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36D863E-B24D-4DF4-B95C-32E0D71639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EEB1B-8E4E-4A26-9348-3893A3EE03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2870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3443E37-4952-4BC3-AC88-F4F5B08D06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C18AAF12-EA30-414F-B407-580B53A44E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FB62CA3-031B-4A64-B3E3-29E5424E61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CDB89-6806-4BEF-858D-21DC6F7A0B30}" type="datetimeFigureOut">
              <a:rPr kumimoji="1" lang="ja-JP" altLang="en-US" smtClean="0"/>
              <a:t>2025/6/26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5734614-1795-44D8-ABD1-284A8E0328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B07A7A2-D998-47C1-94BA-53EB966930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EEB1B-8E4E-4A26-9348-3893A3EE03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56823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FFDFE24D-FCDE-44E6-BC3D-2BE6E94884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20440CE-BBEC-47C8-82E9-6F269563A7D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3167B23-FA12-4836-AAEF-2211DF7988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CDB89-6806-4BEF-858D-21DC6F7A0B30}" type="datetimeFigureOut">
              <a:rPr kumimoji="1" lang="ja-JP" altLang="en-US" smtClean="0"/>
              <a:t>2025/6/26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366AD72-D0C2-457E-92C5-F2F47D9BED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CAEF8F1-C53F-4063-AD96-E1498A9B04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EEB1B-8E4E-4A26-9348-3893A3EE03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4062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B71C72F-BDDB-4A9B-AA88-C1EAF8BAC6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C8E5701-54E5-454A-B5C8-F4828925E1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A46BAAC-228C-476C-863B-92D703894C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CDB89-6806-4BEF-858D-21DC6F7A0B30}" type="datetimeFigureOut">
              <a:rPr kumimoji="1" lang="ja-JP" altLang="en-US" smtClean="0"/>
              <a:t>2025/6/26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A9FC9D2-57D0-49A4-ACAC-F4C3082762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104D801-CB4D-4D8B-980F-88240844D9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EEB1B-8E4E-4A26-9348-3893A3EE03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03792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0228A8D-DED8-4E6C-BAEA-56A0571345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4E12B7C-440B-4BAC-BD26-ADAA5D73D5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05C47B6-2FBF-4DC4-8804-DBB1CC5F04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CDB89-6806-4BEF-858D-21DC6F7A0B30}" type="datetimeFigureOut">
              <a:rPr kumimoji="1" lang="ja-JP" altLang="en-US" smtClean="0"/>
              <a:t>2025/6/26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3D3C8C8-6445-4F0E-98AF-C66E5DB58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F9A5908-54E5-463C-B82B-DDFCF5CC7C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EEB1B-8E4E-4A26-9348-3893A3EE03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06395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411F789-09D5-4E80-B5C4-9D6AE56EBD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B3E00DE-39E4-45F8-8F0D-25675D82963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84CC1079-8641-4798-B1A2-25CD06EB11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0873916-8056-492C-9DC2-1E24CF35DB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CDB89-6806-4BEF-858D-21DC6F7A0B30}" type="datetimeFigureOut">
              <a:rPr kumimoji="1" lang="ja-JP" altLang="en-US" smtClean="0"/>
              <a:t>2025/6/26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76FA801-659B-430E-84A4-8DF989E556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E4A2F05-C9A6-45A2-BF9D-68E1903C2B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EEB1B-8E4E-4A26-9348-3893A3EE03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41433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32B3695-43E0-42AC-9E1C-C77B88A936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18FC1FA-B654-405F-9727-48F89D889E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3449C71-B006-41F0-BA53-D0DD675408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E1A6CC26-B3CC-4C2C-B6CD-570EC59D83A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641FF74F-0BFE-4E49-9814-B25D730B5EA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90842813-0AC2-428D-9996-5B4E51C616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CDB89-6806-4BEF-858D-21DC6F7A0B30}" type="datetimeFigureOut">
              <a:rPr kumimoji="1" lang="ja-JP" altLang="en-US" smtClean="0"/>
              <a:t>2025/6/26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7BDBB957-7DB7-47D2-9A40-AE2C424493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FC446D3B-44C5-4442-BF9F-AB33721478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EEB1B-8E4E-4A26-9348-3893A3EE03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72330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4EDA8CB-FF4F-45D2-84F1-BDBA883DC5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DE7E9D7A-46B8-4FB1-88A8-4B0206A7F1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CDB89-6806-4BEF-858D-21DC6F7A0B30}" type="datetimeFigureOut">
              <a:rPr kumimoji="1" lang="ja-JP" altLang="en-US" smtClean="0"/>
              <a:t>2025/6/26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9D607A73-65DF-41F3-A87E-0FC4C1A33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79D7EE3-2D5B-4CB8-A230-EFBC7EF653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EEB1B-8E4E-4A26-9348-3893A3EE03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19451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ACDDE3E9-B3FE-4201-8AA0-76A08A0EC3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CDB89-6806-4BEF-858D-21DC6F7A0B30}" type="datetimeFigureOut">
              <a:rPr kumimoji="1" lang="ja-JP" altLang="en-US" smtClean="0"/>
              <a:t>2025/6/26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D5BC4B0E-EEFF-43E2-85E1-768E7680D3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EDE5470-D8C3-4173-ABFC-B82CDFABC3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EEB1B-8E4E-4A26-9348-3893A3EE03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21747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AB85CB4-869B-4F5E-9D36-FD7F946D81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1D25709-A00D-4E61-9BD3-45D6E8DEB5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5EC159B-B01D-4AF3-8C1F-6A7B0CAF71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3841E00-F1B0-419E-9E6D-9A75503D21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CDB89-6806-4BEF-858D-21DC6F7A0B30}" type="datetimeFigureOut">
              <a:rPr kumimoji="1" lang="ja-JP" altLang="en-US" smtClean="0"/>
              <a:t>2025/6/26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2DB0DC2-69B6-45BC-A1C9-6B5F5ECC9A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3A97D3A-3E7D-478E-B328-2F5BB79696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EEB1B-8E4E-4A26-9348-3893A3EE03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11169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C97ABDE-99CD-46CB-AF62-13FDE3F9C6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9225F900-5FE3-4296-9CE7-12FE539A70A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E58C4B8-8768-466D-BE41-18A9D23617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466129C-1A26-4A0D-A35F-7224126224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CDB89-6806-4BEF-858D-21DC6F7A0B30}" type="datetimeFigureOut">
              <a:rPr kumimoji="1" lang="ja-JP" altLang="en-US" smtClean="0"/>
              <a:t>2025/6/26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88516A7-91F4-4FF1-BF76-72591ABD2A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D6DD265-205A-47C1-9268-7FE798225D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EEB1B-8E4E-4A26-9348-3893A3EE03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46540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81541BC8-1863-495D-8C53-F23B3E0DBB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C82D9D5-E13B-419D-B090-AFEAE5C7F6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2FC1103-EAA9-4E59-A0B0-B80718E8FA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5CDB89-6806-4BEF-858D-21DC6F7A0B30}" type="datetimeFigureOut">
              <a:rPr kumimoji="1" lang="ja-JP" altLang="en-US" smtClean="0"/>
              <a:t>2025/6/26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7E0414C-6A0E-4B18-BE28-09DDCB9755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7418576-1525-44E4-9F3D-F6A44CEF55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9EEB1B-8E4E-4A26-9348-3893A3EE03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828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82778483"/>
              </p:ext>
            </p:extLst>
          </p:nvPr>
        </p:nvGraphicFramePr>
        <p:xfrm>
          <a:off x="198782" y="410817"/>
          <a:ext cx="11834181" cy="6278656"/>
        </p:xfrm>
        <a:graphic>
          <a:graphicData uri="http://schemas.openxmlformats.org/drawingml/2006/table">
            <a:tbl>
              <a:tblPr/>
              <a:tblGrid>
                <a:gridCol w="2399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60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60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605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980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3990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9976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0980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09803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09803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239907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99769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509803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509803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509803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239907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599769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509803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509803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509803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239907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  <a:gridCol w="599769">
                  <a:extLst>
                    <a:ext uri="{9D8B030D-6E8A-4147-A177-3AD203B41FA5}">
                      <a16:colId xmlns:a16="http://schemas.microsoft.com/office/drawing/2014/main" val="20021"/>
                    </a:ext>
                  </a:extLst>
                </a:gridCol>
                <a:gridCol w="509803">
                  <a:extLst>
                    <a:ext uri="{9D8B030D-6E8A-4147-A177-3AD203B41FA5}">
                      <a16:colId xmlns:a16="http://schemas.microsoft.com/office/drawing/2014/main" val="20022"/>
                    </a:ext>
                  </a:extLst>
                </a:gridCol>
                <a:gridCol w="509803">
                  <a:extLst>
                    <a:ext uri="{9D8B030D-6E8A-4147-A177-3AD203B41FA5}">
                      <a16:colId xmlns:a16="http://schemas.microsoft.com/office/drawing/2014/main" val="20023"/>
                    </a:ext>
                  </a:extLst>
                </a:gridCol>
                <a:gridCol w="509803">
                  <a:extLst>
                    <a:ext uri="{9D8B030D-6E8A-4147-A177-3AD203B41FA5}">
                      <a16:colId xmlns:a16="http://schemas.microsoft.com/office/drawing/2014/main" val="20024"/>
                    </a:ext>
                  </a:extLst>
                </a:gridCol>
              </a:tblGrid>
              <a:tr h="392416"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＜商流把握シート＞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2416"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1" i="0" u="none" strike="noStrike">
                          <a:solidFill>
                            <a:srgbClr val="FFFFFF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仕入先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4"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事業者名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ctr" fontAlgn="ctr"/>
                      <a:endParaRPr lang="en-US" altLang="ja-JP" sz="1000" b="1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ctr" fontAlgn="ctr"/>
                      <a:endParaRPr lang="en-US" altLang="ja-JP" sz="1000" b="1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ctr" fontAlgn="ctr"/>
                      <a:endParaRPr lang="en-US" altLang="ja-JP" sz="1000" b="1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ctr" fontAlgn="ctr"/>
                      <a:endParaRPr lang="ja-JP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1" i="0" u="none" strike="noStrike">
                          <a:solidFill>
                            <a:srgbClr val="FFFFFF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エンドユーザー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2416"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■社名・取引金額・内容等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■属性（消費者・企業等）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2416"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4" gridSpan="4">
                  <a:txBody>
                    <a:bodyPr/>
                    <a:lstStyle/>
                    <a:p>
                      <a:pPr algn="l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※</a:t>
                      </a:r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社名・取引金額・内容等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2416"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協力先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1" i="0" u="none" strike="noStrike">
                          <a:solidFill>
                            <a:srgbClr val="FFFFFF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得意先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4" gridSpan="4">
                  <a:txBody>
                    <a:bodyPr/>
                    <a:lstStyle/>
                    <a:p>
                      <a:pPr algn="l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2416">
                <a:tc>
                  <a:txBody>
                    <a:bodyPr/>
                    <a:lstStyle/>
                    <a:p>
                      <a:pPr algn="l" fontAlgn="ctr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■社名・取引金額・内容等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■属性（消費者・企業等）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2416"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4" gridSpan="4">
                  <a:txBody>
                    <a:bodyPr/>
                    <a:lstStyle/>
                    <a:p>
                      <a:pPr algn="l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※</a:t>
                      </a:r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社名・取引金額・内容等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92416"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■選定理由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4" gridSpan="4">
                  <a:txBody>
                    <a:bodyPr/>
                    <a:lstStyle/>
                    <a:p>
                      <a:pPr algn="l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92416"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4" gridSpan="4">
                  <a:txBody>
                    <a:bodyPr/>
                    <a:lstStyle/>
                    <a:p>
                      <a:pPr algn="l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■選ばれている理由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92416"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4" gridSpan="4">
                  <a:txBody>
                    <a:bodyPr/>
                    <a:lstStyle/>
                    <a:p>
                      <a:pPr algn="l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92416"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■選定理由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92416"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4" gridSpan="4">
                  <a:txBody>
                    <a:bodyPr/>
                    <a:lstStyle/>
                    <a:p>
                      <a:pPr algn="l" fontAlgn="ctr"/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■選ばれている理由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92416"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4" gridSpan="4">
                  <a:txBody>
                    <a:bodyPr/>
                    <a:lstStyle/>
                    <a:p>
                      <a:pPr algn="l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92416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92416"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92416"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  <p:pic>
        <p:nvPicPr>
          <p:cNvPr id="5" name="図 4" descr="経済産業省">
            <a:extLst>
              <a:ext uri="{FF2B5EF4-FFF2-40B4-BE49-F238E27FC236}">
                <a16:creationId xmlns:a16="http://schemas.microsoft.com/office/drawing/2014/main" id="{00000000-0008-0000-0200-0000030000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436" y="9796787"/>
            <a:ext cx="2467227" cy="628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テキスト ボックス 13"/>
          <p:cNvSpPr txBox="1"/>
          <p:nvPr/>
        </p:nvSpPr>
        <p:spPr>
          <a:xfrm>
            <a:off x="1773230" y="507081"/>
            <a:ext cx="200507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/>
              <a:t>※</a:t>
            </a:r>
            <a:r>
              <a:rPr kumimoji="1" lang="ja-JP" altLang="en-US" sz="1100" dirty="0"/>
              <a:t>ローカルベンチマーク様式</a:t>
            </a: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0019765" y="168527"/>
            <a:ext cx="18416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dirty="0"/>
              <a:t>国見町情報連絡会</a:t>
            </a:r>
            <a:endParaRPr kumimoji="1" lang="ja-JP" altLang="en-US" sz="1600" dirty="0"/>
          </a:p>
        </p:txBody>
      </p:sp>
    </p:spTree>
    <p:extLst>
      <p:ext uri="{BB962C8B-B14F-4D97-AF65-F5344CB8AC3E}">
        <p14:creationId xmlns:p14="http://schemas.microsoft.com/office/powerpoint/2010/main" val="35708594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 5">
            <a:extLst>
              <a:ext uri="{FF2B5EF4-FFF2-40B4-BE49-F238E27FC236}">
                <a16:creationId xmlns:a16="http://schemas.microsoft.com/office/drawing/2014/main" id="{59701853-8F6F-4DD0-8F2D-8951175F07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6056041"/>
              </p:ext>
            </p:extLst>
          </p:nvPr>
        </p:nvGraphicFramePr>
        <p:xfrm>
          <a:off x="606425" y="774129"/>
          <a:ext cx="11255018" cy="591534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13357">
                  <a:extLst>
                    <a:ext uri="{9D8B030D-6E8A-4147-A177-3AD203B41FA5}">
                      <a16:colId xmlns:a16="http://schemas.microsoft.com/office/drawing/2014/main" val="3614534370"/>
                    </a:ext>
                  </a:extLst>
                </a:gridCol>
                <a:gridCol w="3613887">
                  <a:extLst>
                    <a:ext uri="{9D8B030D-6E8A-4147-A177-3AD203B41FA5}">
                      <a16:colId xmlns:a16="http://schemas.microsoft.com/office/drawing/2014/main" val="199355438"/>
                    </a:ext>
                  </a:extLst>
                </a:gridCol>
                <a:gridCol w="3613887">
                  <a:extLst>
                    <a:ext uri="{9D8B030D-6E8A-4147-A177-3AD203B41FA5}">
                      <a16:colId xmlns:a16="http://schemas.microsoft.com/office/drawing/2014/main" val="2418456459"/>
                    </a:ext>
                  </a:extLst>
                </a:gridCol>
                <a:gridCol w="3613887">
                  <a:extLst>
                    <a:ext uri="{9D8B030D-6E8A-4147-A177-3AD203B41FA5}">
                      <a16:colId xmlns:a16="http://schemas.microsoft.com/office/drawing/2014/main" val="1741881193"/>
                    </a:ext>
                  </a:extLst>
                </a:gridCol>
              </a:tblGrid>
              <a:tr h="410510"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marL="45720" marR="4572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marL="45720" marR="4572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/>
                        <a:t>内部環境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87368913"/>
                  </a:ext>
                </a:extLst>
              </a:tr>
              <a:tr h="1834917"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marL="45720" marR="45720" vert="eaVert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marL="45720" marR="4572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b="1" dirty="0">
                          <a:solidFill>
                            <a:srgbClr val="FFC000"/>
                          </a:solidFill>
                        </a:rPr>
                        <a:t>強み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b="1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弱み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3873285"/>
                  </a:ext>
                </a:extLst>
              </a:tr>
              <a:tr h="1834958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800" b="1" dirty="0"/>
                        <a:t>外部環境</a:t>
                      </a:r>
                    </a:p>
                  </a:txBody>
                  <a:tcPr marL="45720" marR="45720" vert="eaVert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b="1" dirty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</a:rPr>
                        <a:t>機会</a:t>
                      </a:r>
                      <a:endParaRPr kumimoji="1" lang="en-US" altLang="ja-JP" sz="1800" b="1" dirty="0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b="1" dirty="0"/>
                        <a:t>強み</a:t>
                      </a:r>
                      <a:r>
                        <a:rPr kumimoji="1" lang="en-US" altLang="ja-JP" b="1" dirty="0"/>
                        <a:t>×</a:t>
                      </a:r>
                      <a:r>
                        <a:rPr kumimoji="1" lang="ja-JP" altLang="en-US" b="1" dirty="0"/>
                        <a:t>機会</a:t>
                      </a:r>
                      <a:endParaRPr kumimoji="1" lang="en-US" altLang="ja-JP" b="1" dirty="0"/>
                    </a:p>
                  </a:txBody>
                  <a:tcPr marL="45720" marR="45720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b="1" dirty="0"/>
                        <a:t>弱み</a:t>
                      </a:r>
                      <a:r>
                        <a:rPr kumimoji="1" lang="en-US" altLang="ja-JP" b="1" dirty="0"/>
                        <a:t>×</a:t>
                      </a:r>
                      <a:r>
                        <a:rPr kumimoji="1" lang="ja-JP" altLang="en-US" b="1" dirty="0"/>
                        <a:t>機会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9340277"/>
                  </a:ext>
                </a:extLst>
              </a:tr>
              <a:tr h="1834958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b="1" dirty="0">
                          <a:solidFill>
                            <a:srgbClr val="92D050"/>
                          </a:solidFill>
                        </a:rPr>
                        <a:t>脅威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b="1" dirty="0"/>
                        <a:t>強み</a:t>
                      </a:r>
                      <a:r>
                        <a:rPr kumimoji="1" lang="en-US" altLang="ja-JP" b="1" dirty="0"/>
                        <a:t>×</a:t>
                      </a:r>
                      <a:r>
                        <a:rPr kumimoji="1" lang="ja-JP" altLang="en-US" b="1" dirty="0"/>
                        <a:t>脅威</a:t>
                      </a:r>
                      <a:endParaRPr kumimoji="1" lang="en-US" altLang="ja-JP" b="1" dirty="0"/>
                    </a:p>
                    <a:p>
                      <a:pPr algn="ctr"/>
                      <a:endParaRPr kumimoji="1" lang="ja-JP" altLang="en-US" b="1" dirty="0"/>
                    </a:p>
                  </a:txBody>
                  <a:tcPr marL="45720" marR="45720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b="1" dirty="0"/>
                        <a:t>弱み</a:t>
                      </a:r>
                      <a:r>
                        <a:rPr kumimoji="1" lang="en-US" altLang="ja-JP" b="1" dirty="0"/>
                        <a:t>×</a:t>
                      </a:r>
                      <a:r>
                        <a:rPr kumimoji="1" lang="ja-JP" altLang="en-US" b="1" dirty="0"/>
                        <a:t>脅威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4519556"/>
                  </a:ext>
                </a:extLst>
              </a:tr>
            </a:tbl>
          </a:graphicData>
        </a:graphic>
      </p:graphicFrame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64D83F43-9CAA-41A4-8E1C-C1887287345A}"/>
              </a:ext>
            </a:extLst>
          </p:cNvPr>
          <p:cNvSpPr/>
          <p:nvPr/>
        </p:nvSpPr>
        <p:spPr>
          <a:xfrm>
            <a:off x="0" y="1"/>
            <a:ext cx="12192000" cy="6286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b="1" dirty="0"/>
              <a:t>業務フロー・</a:t>
            </a:r>
            <a:r>
              <a:rPr kumimoji="1" lang="en-US" altLang="ja-JP" sz="2400" b="1" dirty="0"/>
              <a:t>SWOT</a:t>
            </a:r>
            <a:r>
              <a:rPr kumimoji="1" lang="ja-JP" altLang="en-US" sz="2400" b="1" dirty="0"/>
              <a:t>分析表</a:t>
            </a:r>
          </a:p>
        </p:txBody>
      </p:sp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2979946"/>
              </p:ext>
            </p:extLst>
          </p:nvPr>
        </p:nvGraphicFramePr>
        <p:xfrm>
          <a:off x="8348443" y="1638230"/>
          <a:ext cx="493200" cy="1291272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493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3042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人材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042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kumimoji="1" lang="ja-JP" altLang="en-US" sz="1200" dirty="0"/>
                        <a:t>業務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042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kumimoji="1" lang="ja-JP" altLang="en-US" sz="1200" dirty="0"/>
                        <a:t>財務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7" name="表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4564947"/>
              </p:ext>
            </p:extLst>
          </p:nvPr>
        </p:nvGraphicFramePr>
        <p:xfrm>
          <a:off x="4713519" y="1638230"/>
          <a:ext cx="493200" cy="1291272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93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3042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人材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042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kumimoji="1" lang="ja-JP" altLang="en-US" sz="1200" dirty="0"/>
                        <a:t>業務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042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kumimoji="1" lang="ja-JP" altLang="en-US" sz="1200" dirty="0"/>
                        <a:t>財務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" name="テキスト ボックス 3"/>
          <p:cNvSpPr txBox="1"/>
          <p:nvPr/>
        </p:nvSpPr>
        <p:spPr>
          <a:xfrm>
            <a:off x="606424" y="1383840"/>
            <a:ext cx="3846306" cy="1384995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業務フロー</a:t>
            </a:r>
            <a:endParaRPr lang="en-US" altLang="ja-JP" dirty="0"/>
          </a:p>
          <a:p>
            <a:r>
              <a:rPr kumimoji="1" lang="en-US" altLang="ja-JP" sz="1400" dirty="0"/>
              <a:t>&lt;</a:t>
            </a:r>
            <a:r>
              <a:rPr kumimoji="1" lang="ja-JP" altLang="en-US" sz="1400" dirty="0"/>
              <a:t>業種</a:t>
            </a:r>
            <a:r>
              <a:rPr kumimoji="1" lang="en-US" altLang="ja-JP" sz="1400" dirty="0"/>
              <a:t>&gt;</a:t>
            </a:r>
          </a:p>
          <a:p>
            <a:endParaRPr kumimoji="1" lang="en-US" altLang="ja-JP" sz="1400" dirty="0"/>
          </a:p>
          <a:p>
            <a:r>
              <a:rPr lang="en-US" altLang="ja-JP" sz="1400" dirty="0"/>
              <a:t>&lt;</a:t>
            </a:r>
            <a:r>
              <a:rPr lang="ja-JP" altLang="en-US" sz="1400" dirty="0"/>
              <a:t>取扱品目</a:t>
            </a:r>
            <a:r>
              <a:rPr lang="en-US" altLang="ja-JP" sz="1400" dirty="0"/>
              <a:t>&gt;</a:t>
            </a:r>
          </a:p>
          <a:p>
            <a:endParaRPr kumimoji="1" lang="en-US" altLang="ja-JP" sz="1400" dirty="0"/>
          </a:p>
          <a:p>
            <a:endParaRPr kumimoji="1" lang="en-US" altLang="ja-JP" sz="1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06424" y="918728"/>
            <a:ext cx="32054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/>
              <a:t>事業者名</a:t>
            </a:r>
            <a:r>
              <a:rPr lang="ja-JP" altLang="en-US" u="sng" dirty="0"/>
              <a:t>　</a:t>
            </a:r>
            <a:endParaRPr kumimoji="1" lang="en-US" altLang="ja-JP" u="sng" dirty="0"/>
          </a:p>
        </p:txBody>
      </p:sp>
      <p:cxnSp>
        <p:nvCxnSpPr>
          <p:cNvPr id="10" name="直線コネクタ 9"/>
          <p:cNvCxnSpPr/>
          <p:nvPr/>
        </p:nvCxnSpPr>
        <p:spPr>
          <a:xfrm flipV="1">
            <a:off x="672524" y="1211856"/>
            <a:ext cx="37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表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1585"/>
              </p:ext>
            </p:extLst>
          </p:nvPr>
        </p:nvGraphicFramePr>
        <p:xfrm>
          <a:off x="1083554" y="3429000"/>
          <a:ext cx="602028" cy="1339804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6020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3495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</a:rPr>
                        <a:t>競合先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495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kumimoji="1" lang="ja-JP" altLang="en-US" sz="1100" dirty="0"/>
                        <a:t>取引先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495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kumimoji="1" lang="ja-JP" altLang="en-US" sz="1100" dirty="0"/>
                        <a:t>外注先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495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kumimoji="1" lang="ja-JP" altLang="en-US" sz="1100" dirty="0"/>
                        <a:t>法規制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13" name="表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7073986"/>
              </p:ext>
            </p:extLst>
          </p:nvPr>
        </p:nvGraphicFramePr>
        <p:xfrm>
          <a:off x="1083554" y="5269370"/>
          <a:ext cx="602028" cy="1339804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6020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3495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</a:rPr>
                        <a:t>競合先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495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kumimoji="1" lang="ja-JP" altLang="en-US" sz="1100" dirty="0"/>
                        <a:t>取引先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495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kumimoji="1" lang="ja-JP" altLang="en-US" sz="1100" dirty="0"/>
                        <a:t>外注先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495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kumimoji="1" lang="ja-JP" altLang="en-US" sz="1100" dirty="0"/>
                        <a:t>法規制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1" name="テキスト ボックス 10"/>
          <p:cNvSpPr txBox="1"/>
          <p:nvPr/>
        </p:nvSpPr>
        <p:spPr>
          <a:xfrm>
            <a:off x="10019765" y="168527"/>
            <a:ext cx="18416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dirty="0">
                <a:solidFill>
                  <a:schemeClr val="bg1"/>
                </a:solidFill>
              </a:rPr>
              <a:t>国見町情報連絡会</a:t>
            </a:r>
            <a:endParaRPr kumimoji="1" lang="ja-JP" altLang="en-US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01524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148</Words>
  <Application>Microsoft Office PowerPoint</Application>
  <PresentationFormat>ワイド画面</PresentationFormat>
  <Paragraphs>65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Meiryo UI</vt:lpstr>
      <vt:lpstr>ＭＳ Ｐゴシック</vt:lpstr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黒澤 純也</cp:lastModifiedBy>
  <cp:revision>2</cp:revision>
  <cp:lastPrinted>2025-05-26T13:22:25Z</cp:lastPrinted>
  <dcterms:modified xsi:type="dcterms:W3CDTF">2025-06-26T09:47:17Z</dcterms:modified>
</cp:coreProperties>
</file>